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7b9b147e_0_3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7b9b147e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79c54f59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79c54f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d7b9b147e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d7b9b147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d79c54f59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d79c54f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7b9b147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d7b9b14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79c54f5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79c54f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7b9b147e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7b9b147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79c54f5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d79c54f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d7b9b147e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d7b9b147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d79c54f59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d79c54f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d7b9b147e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d7b9b147e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79c54f59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79c54f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82296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088662"/>
            <a:ext cx="8229600" cy="50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blue.png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17164" y="6291540"/>
            <a:ext cx="1577100" cy="50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440597" y="6230932"/>
            <a:ext cx="8309700" cy="15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F47C1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 rot="5400000">
            <a:off x="-312404" y="312447"/>
            <a:ext cx="6858000" cy="6233100"/>
          </a:xfrm>
          <a:prstGeom prst="rect">
            <a:avLst/>
          </a:prstGeom>
          <a:gradFill>
            <a:gsLst>
              <a:gs pos="0">
                <a:srgbClr val="00576D">
                  <a:alpha val="60000"/>
                </a:srgbClr>
              </a:gs>
              <a:gs pos="100000">
                <a:srgbClr val="76786C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>
            <a:off x="440597" y="6262128"/>
            <a:ext cx="8319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4"/>
          <p:cNvSpPr txBox="1"/>
          <p:nvPr/>
        </p:nvSpPr>
        <p:spPr>
          <a:xfrm>
            <a:off x="84850" y="1286425"/>
            <a:ext cx="5157600" cy="49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Understanding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</a:rPr>
              <a:t>Title I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lt1"/>
                </a:solidFill>
              </a:rPr>
              <a:t>A Federal Funding Source that Promotes Equity and Supports Student Learning</a:t>
            </a:r>
            <a:endParaRPr i="1" sz="30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1" sz="30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Entendiendo al Título I</a:t>
            </a:r>
            <a:endParaRPr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FFFFFF"/>
                </a:solidFill>
              </a:rPr>
              <a:t>Una fuente de fondos federales que promueve la equidad y apoya el aprendizaje de los estudiantes</a:t>
            </a:r>
            <a:endParaRPr i="1" sz="30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lt1"/>
              </a:solidFill>
            </a:endParaRPr>
          </a:p>
        </p:txBody>
      </p:sp>
      <p:pic>
        <p:nvPicPr>
          <p:cNvPr descr="logo-blue.png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97" y="190500"/>
            <a:ext cx="3318900" cy="105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ggy bank and stack of books"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325" y="2023012"/>
            <a:ext cx="3184876" cy="31848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Partner with us for Student Success...</a:t>
            </a:r>
            <a:endParaRPr b="1"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Ways to know if your child is meeting grade level standards: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Communicate with your child’s teacher often.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 all reports about your child’s performance that are sent home.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Don’t hesitate to ask questions!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you can help at home: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sure homework is completed.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Read, write, and talk with your child everyday.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Find ways to apply learning in daily experiences.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5196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6"/>
                </a:solidFill>
              </a:rPr>
              <a:t>Asóciese con nosotros para el Éxito Estudiantil...</a:t>
            </a:r>
            <a:endParaRPr b="1" sz="3000">
              <a:solidFill>
                <a:schemeClr val="accent6"/>
              </a:solidFill>
            </a:endParaRPr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55555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Maneras de saber si su hijo está logrando los estándares del nivel de grado: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Comuníquese a menudo con el maestro de su hijo.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Lea todos los informes que se envían a casa en cuanto al desempeño de su hijo.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¡No dude en hacer preguntas!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Cómo puede ayudar en casa: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Asegurarse de que se complete la tarea.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Lea, escriba y hable con su hijo cada día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Encuentre maneras de aplicar el aprendizaje en las experiencias diarias.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9245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THANK YOU for your time!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>
                <a:solidFill>
                  <a:srgbClr val="000000"/>
                </a:solidFill>
              </a:rPr>
              <a:t>We look forward to working with you this year!</a:t>
            </a:r>
            <a:endParaRPr b="0" i="1" sz="2400">
              <a:solidFill>
                <a:srgbClr val="000000"/>
              </a:solidFill>
            </a:endParaRPr>
          </a:p>
        </p:txBody>
      </p:sp>
      <p:pic>
        <p:nvPicPr>
          <p:cNvPr descr="Graduation mortarboard and stack of books"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F4A"/>
                </a:solidFill>
              </a:rPr>
              <a:t>¡GRACIAS por su tiempo!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</a:rPr>
              <a:t>¡Estamos deseosos de trabajar con usted durante este año escolar!</a:t>
            </a:r>
            <a:endParaRPr b="0" i="1" sz="2400">
              <a:solidFill>
                <a:srgbClr val="000000"/>
              </a:solidFill>
            </a:endParaRPr>
          </a:p>
        </p:txBody>
      </p:sp>
      <p:pic>
        <p:nvPicPr>
          <p:cNvPr descr="Graduation mortarboard and stack of books"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is Title I?</a:t>
            </a:r>
            <a:endParaRPr b="1"/>
          </a:p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Federal Funding that is attached to the Every Student Succeeds Act (ESSA), formerly known as No Child Left Behind (NCLB). 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allocated based on the number of students eligible for free or reduced lunch in school.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4" type="body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intended to help students and schools access needed resources for quality instruction.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can be used for: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Purchasing Materials/Supplies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Engagement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 Learning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lose up of a pile of books"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850" y="5245700"/>
            <a:ext cx="1612298" cy="16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6"/>
                </a:solidFill>
              </a:rPr>
              <a:t>¿Qué es el Título I?</a:t>
            </a:r>
            <a:endParaRPr b="1" sz="4800">
              <a:solidFill>
                <a:schemeClr val="accent6"/>
              </a:solidFill>
            </a:endParaRPr>
          </a:p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Federales que se conectan a la Ley Cada Estudiante Triunfa (</a:t>
            </a:r>
            <a:r>
              <a:rPr i="1" lang="en-US" sz="2000">
                <a:solidFill>
                  <a:srgbClr val="000000"/>
                </a:solidFill>
              </a:rPr>
              <a:t>Every Student Succeeds – ESSA</a:t>
            </a:r>
            <a:r>
              <a:rPr lang="en-US" sz="2000">
                <a:solidFill>
                  <a:srgbClr val="000000"/>
                </a:solidFill>
              </a:rPr>
              <a:t>), antes conocida como “Que Ningún Niño se Quede Atrás (</a:t>
            </a:r>
            <a:r>
              <a:rPr i="1" lang="en-US" sz="2000">
                <a:solidFill>
                  <a:srgbClr val="000000"/>
                </a:solidFill>
              </a:rPr>
              <a:t>No Child Left Behind – NCLB</a:t>
            </a:r>
            <a:r>
              <a:rPr lang="en-US" sz="2000">
                <a:solidFill>
                  <a:srgbClr val="000000"/>
                </a:solidFill>
              </a:rPr>
              <a:t>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se asignan de acuerdo con el número de estudiantes que son elegibles para el almuerzo gratuito o a precio reducido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 txBox="1"/>
          <p:nvPr>
            <p:ph idx="4" type="body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están destinados a ayudar a los estudiantes y las escuelas a acceder a los recursos necesarios para una instrucción de calidad.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pueden usar los fondos para: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Maestros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La compra de materiales/Útiles Escolares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Participación por parte de las familias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Capacitación profesional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Etc.</a:t>
            </a:r>
            <a:endParaRPr sz="20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lose up of a pile of books"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325" y="3702675"/>
            <a:ext cx="934948" cy="93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this looks in the Wake County Public School System...</a:t>
            </a:r>
            <a:endParaRPr sz="30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Elementary Schools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45%+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Secondary Schools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 this percentage or higher of students qualifying for free or reduced lunch receive Title I funding.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69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Schools in WCPSS receive Title I funding in the 2023-24 school year.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Schoolwide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programs allow these funds to benefit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students in the school.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Cómo se ve esto en las Escuelas Públicas del Condado Wake (</a:t>
            </a:r>
            <a:r>
              <a:rPr i="1" lang="en-US" sz="2800">
                <a:solidFill>
                  <a:schemeClr val="accent6"/>
                </a:solidFill>
              </a:rPr>
              <a:t>WCPSS</a:t>
            </a:r>
            <a:r>
              <a:rPr lang="en-US" sz="2800">
                <a:solidFill>
                  <a:schemeClr val="accent6"/>
                </a:solidFill>
              </a:rPr>
              <a:t>)</a:t>
            </a:r>
            <a:r>
              <a:rPr b="0" lang="en-US" sz="2800">
                <a:solidFill>
                  <a:schemeClr val="accent6"/>
                </a:solidFill>
              </a:rPr>
              <a:t>…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</a:rPr>
              <a:t>Las escuelas primarias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45%+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</a:rPr>
              <a:t>Las escuelas secundarias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más de estudiantes que califican para el almuerzo gratuito o a precio reducido reciben fondos de Título I.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69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escuelas de WCPSS reciben fondos de Título I para el año escolar 2023-24.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Los programas al </a:t>
            </a:r>
            <a:r>
              <a:rPr b="1" lang="en-US" sz="2400">
                <a:solidFill>
                  <a:srgbClr val="000000"/>
                </a:solidFill>
              </a:rPr>
              <a:t>nivel de la escuela entera</a:t>
            </a:r>
            <a:r>
              <a:rPr lang="en-US" sz="2400">
                <a:solidFill>
                  <a:srgbClr val="000000"/>
                </a:solidFill>
              </a:rPr>
              <a:t> permiten que estos fondos beneficien a </a:t>
            </a:r>
            <a:r>
              <a:rPr b="1" lang="en-US" sz="2400">
                <a:solidFill>
                  <a:srgbClr val="000000"/>
                </a:solidFill>
              </a:rPr>
              <a:t>todos </a:t>
            </a:r>
            <a:r>
              <a:rPr lang="en-US" sz="2400">
                <a:solidFill>
                  <a:srgbClr val="000000"/>
                </a:solidFill>
              </a:rPr>
              <a:t>los estudiantes en la escuela.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Family Engagement is an Important Part of Title I...</a:t>
            </a:r>
            <a:endParaRPr b="1" sz="3600"/>
          </a:p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4648200" y="274650"/>
            <a:ext cx="4038600" cy="56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Our school wants to: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 families to promote success for all students.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 I funded schools receive funds to support family engagement through a Title I set aside. Please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feedback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on our Family Engagement Policy to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help us </a:t>
            </a:r>
            <a:r>
              <a:rPr b="1"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how to use this funding.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6"/>
                </a:solidFill>
              </a:rPr>
              <a:t>La participación de la familia es una parte importante de Título I...</a:t>
            </a:r>
            <a:endParaRPr sz="30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4648200" y="174150"/>
            <a:ext cx="4038600" cy="57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Nuestra escuela desea: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1" lang="en-US" sz="1600">
                <a:solidFill>
                  <a:srgbClr val="000000"/>
                </a:solidFill>
              </a:rPr>
              <a:t>Asociarse</a:t>
            </a:r>
            <a:r>
              <a:rPr lang="en-US" sz="1600">
                <a:solidFill>
                  <a:srgbClr val="000000"/>
                </a:solidFill>
              </a:rPr>
              <a:t> con las familias a fin de promover el éxito para todos los estudiantes.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00000"/>
                </a:solidFill>
              </a:rPr>
              <a:t>Las escuelas financiadas por el Título I reciben fondos para apoyar la participación familiar a través de un Título I reservado.  Por favor </a:t>
            </a:r>
            <a:r>
              <a:rPr b="1" lang="en-US" sz="1600">
                <a:solidFill>
                  <a:srgbClr val="000000"/>
                </a:solidFill>
              </a:rPr>
              <a:t>examine </a:t>
            </a:r>
            <a:r>
              <a:rPr lang="en-US" sz="1600">
                <a:solidFill>
                  <a:srgbClr val="000000"/>
                </a:solidFill>
              </a:rPr>
              <a:t>y </a:t>
            </a:r>
            <a:r>
              <a:rPr b="1" lang="en-US" sz="1600">
                <a:solidFill>
                  <a:srgbClr val="000000"/>
                </a:solidFill>
              </a:rPr>
              <a:t>comparta sus comentarios </a:t>
            </a:r>
            <a:r>
              <a:rPr lang="en-US" sz="1600">
                <a:solidFill>
                  <a:srgbClr val="000000"/>
                </a:solidFill>
              </a:rPr>
              <a:t>en cuanto a nuestra política de Participación de la Familia a fin de ayudarnos a </a:t>
            </a:r>
            <a:r>
              <a:rPr b="1" lang="en-US" sz="1600">
                <a:solidFill>
                  <a:srgbClr val="000000"/>
                </a:solidFill>
              </a:rPr>
              <a:t>entender</a:t>
            </a:r>
            <a:r>
              <a:rPr lang="en-US" sz="1600">
                <a:solidFill>
                  <a:srgbClr val="000000"/>
                </a:solidFill>
              </a:rPr>
              <a:t> y </a:t>
            </a:r>
            <a:r>
              <a:rPr b="1" lang="en-US" sz="1600">
                <a:solidFill>
                  <a:srgbClr val="000000"/>
                </a:solidFill>
              </a:rPr>
              <a:t>decidir</a:t>
            </a:r>
            <a:r>
              <a:rPr lang="en-US" sz="1600">
                <a:solidFill>
                  <a:srgbClr val="000000"/>
                </a:solidFill>
              </a:rPr>
              <a:t> cómo utilizar estos fondos.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¿Cómo?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1"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Llenar el formulario de comentarios que se envía a casa.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1"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Asistir a las discusiones de grupo en cuanto a esta política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00000"/>
                </a:solidFill>
              </a:rPr>
              <a:t>Conversar con la administración de la escuela sobre sus pensamientos e ideas.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Parents Have the Right to Know...</a:t>
            </a:r>
            <a:endParaRPr b="1"/>
          </a:p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Their child’s classroom teacher’s qualifications. Make this request through the Principal.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a classroom is taught by a non-certified substitute for 4 weeks or more.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1"/>
          <p:cNvSpPr txBox="1"/>
          <p:nvPr>
            <p:ph idx="4" type="body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That their child attends a school that receives Title I funding and operates a schoolwide model.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their child’s school is performing via the School’s Report Card.</a:t>
            </a:r>
            <a:r>
              <a:rPr i="1"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(November or December dissemination.)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077" y="4748925"/>
            <a:ext cx="1947953" cy="210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6"/>
                </a:solidFill>
              </a:rPr>
              <a:t>Los padres tienen el derecho de saber…</a:t>
            </a:r>
            <a:endParaRPr b="1" sz="3600">
              <a:solidFill>
                <a:schemeClr val="accent6"/>
              </a:solidFill>
            </a:endParaRPr>
          </a:p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</a:rPr>
              <a:t>Las calificaciones</a:t>
            </a:r>
            <a:r>
              <a:rPr b="1"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del maestro del aula de su hijo. Haga esta solicitud a través del Director de la escuela.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</a:rPr>
              <a:t>Si un maestro sustituto no certificado enseña una clase de aula principal por 4 semanas o más.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2"/>
          <p:cNvSpPr txBox="1"/>
          <p:nvPr>
            <p:ph idx="4" type="body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000000"/>
                </a:solidFill>
              </a:rPr>
              <a:t>Que su hijo asiste a una escuela que recibe fondos de Título I y si opera en el modelo de la escuela entera.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000000"/>
                </a:solidFill>
              </a:rPr>
              <a:t>Cómo se desempeña la escuela de su hijo a través de la Boleta de Calificaciones de la Escuela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i="1" lang="en-US" sz="2200">
                <a:solidFill>
                  <a:srgbClr val="000000"/>
                </a:solidFill>
              </a:rPr>
              <a:t>(Divulgada en noviembre o diciembre)</a:t>
            </a:r>
            <a:endParaRPr i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650" y="5435425"/>
            <a:ext cx="1313875" cy="14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CPSS">
  <a:themeElements>
    <a:clrScheme name="Custom 1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F58025"/>
      </a:accent1>
      <a:accent2>
        <a:srgbClr val="00AFDB"/>
      </a:accent2>
      <a:accent3>
        <a:srgbClr val="860038"/>
      </a:accent3>
      <a:accent4>
        <a:srgbClr val="C1D82F"/>
      </a:accent4>
      <a:accent5>
        <a:srgbClr val="FFDE00"/>
      </a:accent5>
      <a:accent6>
        <a:srgbClr val="005595"/>
      </a:accent6>
      <a:hlink>
        <a:srgbClr val="455560"/>
      </a:hlink>
      <a:folHlink>
        <a:srgbClr val="DB09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